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7"/>
  </p:notesMasterIdLst>
  <p:sldIdLst>
    <p:sldId id="256" r:id="rId2"/>
    <p:sldId id="259" r:id="rId3"/>
    <p:sldId id="260" r:id="rId4"/>
    <p:sldId id="261" r:id="rId5"/>
    <p:sldId id="262" r:id="rId6"/>
    <p:sldId id="282" r:id="rId7"/>
    <p:sldId id="283" r:id="rId8"/>
    <p:sldId id="266" r:id="rId9"/>
    <p:sldId id="267" r:id="rId10"/>
    <p:sldId id="268" r:id="rId11"/>
    <p:sldId id="269" r:id="rId12"/>
    <p:sldId id="270" r:id="rId13"/>
    <p:sldId id="271" r:id="rId14"/>
    <p:sldId id="272" r:id="rId15"/>
    <p:sldId id="273" r:id="rId16"/>
    <p:sldId id="274" r:id="rId17"/>
    <p:sldId id="275" r:id="rId18"/>
    <p:sldId id="284" r:id="rId19"/>
    <p:sldId id="258" r:id="rId20"/>
    <p:sldId id="276" r:id="rId21"/>
    <p:sldId id="277" r:id="rId22"/>
    <p:sldId id="278" r:id="rId23"/>
    <p:sldId id="279" r:id="rId24"/>
    <p:sldId id="280" r:id="rId25"/>
    <p:sldId id="281" r:id="rId2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57"/>
    <p:restoredTop sz="74204"/>
  </p:normalViewPr>
  <p:slideViewPr>
    <p:cSldViewPr snapToGrid="0" snapToObjects="1">
      <p:cViewPr varScale="1">
        <p:scale>
          <a:sx n="78" d="100"/>
          <a:sy n="78" d="100"/>
        </p:scale>
        <p:origin x="2048" y="184"/>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notesMaster" Target="notesMasters/notesMaster1.xml"/><Relationship Id="rId28" Type="http://schemas.openxmlformats.org/officeDocument/2006/relationships/presProps" Target="presProps.xml"/><Relationship Id="rId29" Type="http://schemas.openxmlformats.org/officeDocument/2006/relationships/viewProps" Target="viewProps.xml"/><Relationship Id="rId30" Type="http://schemas.openxmlformats.org/officeDocument/2006/relationships/theme" Target="theme/theme1.xml"/><Relationship Id="rId31"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97EA707-DF15-5E4A-AFF1-8F041C27BE3F}" type="datetimeFigureOut">
              <a:rPr lang="en-US" smtClean="0"/>
              <a:t>3/26/17</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A4D14EB-02DE-A54A-86E0-815282A4E7B0}" type="slidenum">
              <a:rPr lang="en-US" smtClean="0"/>
              <a:t>‹#›</a:t>
            </a:fld>
            <a:endParaRPr lang="en-US"/>
          </a:p>
        </p:txBody>
      </p:sp>
    </p:spTree>
    <p:extLst>
      <p:ext uri="{BB962C8B-B14F-4D97-AF65-F5344CB8AC3E}">
        <p14:creationId xmlns:p14="http://schemas.microsoft.com/office/powerpoint/2010/main" val="17266927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Good morning everyone,</a:t>
            </a:r>
            <a:r>
              <a:rPr lang="en-US" baseline="0" dirty="0" smtClean="0"/>
              <a:t> I would like to give the presentation of the paper ”Category-Level Transfer Learning from Knowledge Base to Microblog Stream for Accurate Event Detection”. The first author </a:t>
            </a:r>
            <a:r>
              <a:rPr lang="en-US" baseline="0" dirty="0" err="1" smtClean="0"/>
              <a:t>Weijing</a:t>
            </a:r>
            <a:r>
              <a:rPr lang="en-US" baseline="0" dirty="0" smtClean="0"/>
              <a:t> is visiting in US this semester. I’m </a:t>
            </a:r>
            <a:r>
              <a:rPr lang="en-US" baseline="0" dirty="0" err="1" smtClean="0"/>
              <a:t>Yuxing</a:t>
            </a:r>
            <a:r>
              <a:rPr lang="en-US" baseline="0" dirty="0" smtClean="0"/>
              <a:t> Chen, a </a:t>
            </a:r>
            <a:r>
              <a:rPr lang="en-US" baseline="0" dirty="0" smtClean="0"/>
              <a:t>PhD student </a:t>
            </a:r>
            <a:r>
              <a:rPr lang="en-US" baseline="0" dirty="0" smtClean="0"/>
              <a:t>and also advised by Professor </a:t>
            </a:r>
            <a:r>
              <a:rPr lang="en-US" baseline="0" dirty="0" err="1" smtClean="0"/>
              <a:t>Tengjiao</a:t>
            </a:r>
            <a:r>
              <a:rPr lang="en-US" baseline="0" dirty="0" smtClean="0"/>
              <a:t> Wang. You can meet me in the Research Session 3 this afternoon. </a:t>
            </a:r>
            <a:r>
              <a:rPr lang="en-US" baseline="0" dirty="0" err="1" smtClean="0"/>
              <a:t>Weijing</a:t>
            </a:r>
            <a:r>
              <a:rPr lang="en-US" baseline="0" dirty="0" smtClean="0"/>
              <a:t> invited me to give this presentation for him.</a:t>
            </a:r>
          </a:p>
        </p:txBody>
      </p:sp>
      <p:sp>
        <p:nvSpPr>
          <p:cNvPr id="4" name="Slide Number Placeholder 3"/>
          <p:cNvSpPr>
            <a:spLocks noGrp="1"/>
          </p:cNvSpPr>
          <p:nvPr>
            <p:ph type="sldNum" sz="quarter" idx="10"/>
          </p:nvPr>
        </p:nvSpPr>
        <p:spPr/>
        <p:txBody>
          <a:bodyPr/>
          <a:lstStyle/>
          <a:p>
            <a:fld id="{1A4D14EB-02DE-A54A-86E0-815282A4E7B0}" type="slidenum">
              <a:rPr lang="en-US" smtClean="0"/>
              <a:t>1</a:t>
            </a:fld>
            <a:endParaRPr lang="en-US"/>
          </a:p>
        </p:txBody>
      </p:sp>
    </p:spTree>
    <p:extLst>
      <p:ext uri="{BB962C8B-B14F-4D97-AF65-F5344CB8AC3E}">
        <p14:creationId xmlns:p14="http://schemas.microsoft.com/office/powerpoint/2010/main" val="15784601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A4D14EB-02DE-A54A-86E0-815282A4E7B0}" type="slidenum">
              <a:rPr lang="en-US" smtClean="0"/>
              <a:t>10</a:t>
            </a:fld>
            <a:endParaRPr lang="en-US"/>
          </a:p>
        </p:txBody>
      </p:sp>
    </p:spTree>
    <p:extLst>
      <p:ext uri="{BB962C8B-B14F-4D97-AF65-F5344CB8AC3E}">
        <p14:creationId xmlns:p14="http://schemas.microsoft.com/office/powerpoint/2010/main" val="4022886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motivation of</a:t>
            </a:r>
            <a:r>
              <a:rPr lang="en-US" baseline="0" dirty="0" smtClean="0"/>
              <a:t> this work is very clear. We want to promote the accuracy of event detection on microblog stream. Many web applications need the accurate event detection methods, including public opinion analysis, public security, disaster response, and breaking news report. And </a:t>
            </a:r>
            <a:r>
              <a:rPr lang="en-US" baseline="0" dirty="0" smtClean="0"/>
              <a:t>in this list, </a:t>
            </a:r>
            <a:r>
              <a:rPr lang="en-US" baseline="0" dirty="0" smtClean="0"/>
              <a:t>the last application attracts many news agencies, such as Reuters.</a:t>
            </a:r>
          </a:p>
          <a:p>
            <a:r>
              <a:rPr lang="en-US" baseline="0" dirty="0" smtClean="0"/>
              <a:t>But, what we want to say is that, to detect the events accurately is still challenging.</a:t>
            </a:r>
            <a:endParaRPr lang="en-US" dirty="0"/>
          </a:p>
        </p:txBody>
      </p:sp>
      <p:sp>
        <p:nvSpPr>
          <p:cNvPr id="4" name="Slide Number Placeholder 3"/>
          <p:cNvSpPr>
            <a:spLocks noGrp="1"/>
          </p:cNvSpPr>
          <p:nvPr>
            <p:ph type="sldNum" sz="quarter" idx="10"/>
          </p:nvPr>
        </p:nvSpPr>
        <p:spPr/>
        <p:txBody>
          <a:bodyPr/>
          <a:lstStyle/>
          <a:p>
            <a:fld id="{1A4D14EB-02DE-A54A-86E0-815282A4E7B0}" type="slidenum">
              <a:rPr lang="en-US" smtClean="0"/>
              <a:t>2</a:t>
            </a:fld>
            <a:endParaRPr lang="en-US"/>
          </a:p>
        </p:txBody>
      </p:sp>
    </p:spTree>
    <p:extLst>
      <p:ext uri="{BB962C8B-B14F-4D97-AF65-F5344CB8AC3E}">
        <p14:creationId xmlns:p14="http://schemas.microsoft.com/office/powerpoint/2010/main" val="10944881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Theses</a:t>
            </a:r>
            <a:r>
              <a:rPr lang="en-US" baseline="0" dirty="0" smtClean="0"/>
              <a:t> challenges are summarized by the previous work as the following microblog stream’s nature, including fast changing, high noise, and tweet’s short length.</a:t>
            </a:r>
          </a:p>
          <a:p>
            <a:r>
              <a:rPr lang="en-US" baseline="0" dirty="0" smtClean="0"/>
              <a:t>More than that, we found another key factor, that small events always have fewer tweets compared to the popular ones. So, for many methods, the not-so-popular events are often missed. And it’s very hard to trade off between precision and recall for </a:t>
            </a:r>
            <a:r>
              <a:rPr lang="en-US" baseline="0" dirty="0" err="1" smtClean="0"/>
              <a:t>exisiting</a:t>
            </a:r>
            <a:r>
              <a:rPr lang="en-US" baseline="0" dirty="0" smtClean="0"/>
              <a:t> methods.</a:t>
            </a:r>
            <a:endParaRPr lang="en-US" dirty="0"/>
          </a:p>
        </p:txBody>
      </p:sp>
      <p:sp>
        <p:nvSpPr>
          <p:cNvPr id="4" name="Slide Number Placeholder 3"/>
          <p:cNvSpPr>
            <a:spLocks noGrp="1"/>
          </p:cNvSpPr>
          <p:nvPr>
            <p:ph type="sldNum" sz="quarter" idx="10"/>
          </p:nvPr>
        </p:nvSpPr>
        <p:spPr/>
        <p:txBody>
          <a:bodyPr/>
          <a:lstStyle/>
          <a:p>
            <a:fld id="{1A4D14EB-02DE-A54A-86E0-815282A4E7B0}" type="slidenum">
              <a:rPr lang="en-US" smtClean="0"/>
              <a:t>3</a:t>
            </a:fld>
            <a:endParaRPr lang="en-US"/>
          </a:p>
        </p:txBody>
      </p:sp>
    </p:spTree>
    <p:extLst>
      <p:ext uri="{BB962C8B-B14F-4D97-AF65-F5344CB8AC3E}">
        <p14:creationId xmlns:p14="http://schemas.microsoft.com/office/powerpoint/2010/main" val="19080613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conduct a</a:t>
            </a:r>
            <a:r>
              <a:rPr lang="en-US" baseline="0" dirty="0" smtClean="0"/>
              <a:t> exploratory study on the Edinburgh twitter corpus, which is the twitter corpus built for the event detection task. And a previous work have labeled 27 events on this corpus, as shown in this table. What we found is that the popular events have drawn much more attention and get more tweets to report it. For example, in terms of how many related human labeled tweets in the corpus, the event “S and P downgrade US credit rating” got 656 tweets, but the event “first artificial organ transplant” only got 18 human labeled tweets. In these 27 events, there are 11 events contain less than 50 tweets. It’s very challenging for existing methods to detect these not-so-popular events without introducing many false positive results.</a:t>
            </a:r>
            <a:endParaRPr lang="en-US" dirty="0"/>
          </a:p>
        </p:txBody>
      </p:sp>
      <p:sp>
        <p:nvSpPr>
          <p:cNvPr id="4" name="Slide Number Placeholder 3"/>
          <p:cNvSpPr>
            <a:spLocks noGrp="1"/>
          </p:cNvSpPr>
          <p:nvPr>
            <p:ph type="sldNum" sz="quarter" idx="10"/>
          </p:nvPr>
        </p:nvSpPr>
        <p:spPr/>
        <p:txBody>
          <a:bodyPr/>
          <a:lstStyle/>
          <a:p>
            <a:fld id="{1A4D14EB-02DE-A54A-86E0-815282A4E7B0}" type="slidenum">
              <a:rPr lang="en-US" smtClean="0"/>
              <a:t>4</a:t>
            </a:fld>
            <a:endParaRPr lang="en-US"/>
          </a:p>
        </p:txBody>
      </p:sp>
    </p:spTree>
    <p:extLst>
      <p:ext uri="{BB962C8B-B14F-4D97-AF65-F5344CB8AC3E}">
        <p14:creationId xmlns:p14="http://schemas.microsoft.com/office/powerpoint/2010/main" val="10281603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Before</a:t>
            </a:r>
            <a:r>
              <a:rPr lang="en-US" baseline="0" dirty="0" smtClean="0"/>
              <a:t> discussing our method, we review some typical existing methods. The methods “without extra information” mainly are conducted in three ways, clustering articles, analyzing word frequencies, and finding </a:t>
            </a:r>
            <a:r>
              <a:rPr lang="en-US" baseline="0" dirty="0" err="1" smtClean="0"/>
              <a:t>bursty</a:t>
            </a:r>
            <a:r>
              <a:rPr lang="en-US" baseline="0" dirty="0" smtClean="0"/>
              <a:t> topics via topic modelling. They all </a:t>
            </a:r>
            <a:r>
              <a:rPr lang="en-US" dirty="0" smtClean="0"/>
              <a:t>encounter some</a:t>
            </a:r>
            <a:r>
              <a:rPr lang="en-US" baseline="0" dirty="0" smtClean="0"/>
              <a:t> difficulties in the situation of microblog stream. For example, LSH have to set a threshold to determine whether new article represents a new event. A strict threshold may miss the not-so-popular events, while the not-so-strict threshold may introduce noises. And the method </a:t>
            </a:r>
            <a:r>
              <a:rPr lang="en-US" baseline="0" dirty="0" err="1" smtClean="0"/>
              <a:t>EDCoW</a:t>
            </a:r>
            <a:r>
              <a:rPr lang="en-US" baseline="0" dirty="0" smtClean="0"/>
              <a:t> treat the word as the basic unit in analysis, without considering multiple semantics of the word.  And the method </a:t>
            </a:r>
            <a:r>
              <a:rPr lang="en-US" baseline="0" dirty="0" err="1" smtClean="0"/>
              <a:t>bursty</a:t>
            </a:r>
            <a:r>
              <a:rPr lang="en-US" baseline="0" dirty="0" smtClean="0"/>
              <a:t> BTM have to set the number of topics as the parameter. It prefers the large event but may ignore the small ones.</a:t>
            </a:r>
          </a:p>
        </p:txBody>
      </p:sp>
      <p:sp>
        <p:nvSpPr>
          <p:cNvPr id="4" name="Slide Number Placeholder 3"/>
          <p:cNvSpPr>
            <a:spLocks noGrp="1"/>
          </p:cNvSpPr>
          <p:nvPr>
            <p:ph type="sldNum" sz="quarter" idx="10"/>
          </p:nvPr>
        </p:nvSpPr>
        <p:spPr/>
        <p:txBody>
          <a:bodyPr/>
          <a:lstStyle/>
          <a:p>
            <a:fld id="{1A4D14EB-02DE-A54A-86E0-815282A4E7B0}" type="slidenum">
              <a:rPr lang="en-US" smtClean="0"/>
              <a:t>5</a:t>
            </a:fld>
            <a:endParaRPr lang="en-US"/>
          </a:p>
        </p:txBody>
      </p:sp>
    </p:spTree>
    <p:extLst>
      <p:ext uri="{BB962C8B-B14F-4D97-AF65-F5344CB8AC3E}">
        <p14:creationId xmlns:p14="http://schemas.microsoft.com/office/powerpoint/2010/main" val="9723560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Another</a:t>
            </a:r>
            <a:r>
              <a:rPr lang="en-US" baseline="0" dirty="0" smtClean="0"/>
              <a:t> kind method uses extra information. And the typical one is </a:t>
            </a:r>
            <a:r>
              <a:rPr lang="en-US" baseline="0" dirty="0" err="1" smtClean="0"/>
              <a:t>Twevent</a:t>
            </a:r>
            <a:r>
              <a:rPr lang="en-US" baseline="0" dirty="0" smtClean="0"/>
              <a:t>. It treat the Knowledge Base as the lookup table, and divides the tweet into segments according to this kind lookup table, then detects the </a:t>
            </a:r>
            <a:r>
              <a:rPr lang="en-US" baseline="0" dirty="0" err="1" smtClean="0"/>
              <a:t>bursty</a:t>
            </a:r>
            <a:r>
              <a:rPr lang="en-US" baseline="0" dirty="0" smtClean="0"/>
              <a:t> segments. But it still has to trade off between precision and recall. For example, the </a:t>
            </a:r>
            <a:r>
              <a:rPr lang="en-US" baseline="0" dirty="0" err="1" smtClean="0"/>
              <a:t>bursty</a:t>
            </a:r>
            <a:r>
              <a:rPr lang="en-US" baseline="0" dirty="0" smtClean="0"/>
              <a:t> segment in the not-so-popular event “first artificial organ transplant” may be missed as its segment is also not popular compared to other segments.</a:t>
            </a:r>
            <a:endParaRPr lang="en-US" dirty="0"/>
          </a:p>
        </p:txBody>
      </p:sp>
      <p:sp>
        <p:nvSpPr>
          <p:cNvPr id="4" name="Slide Number Placeholder 3"/>
          <p:cNvSpPr>
            <a:spLocks noGrp="1"/>
          </p:cNvSpPr>
          <p:nvPr>
            <p:ph type="sldNum" sz="quarter" idx="10"/>
          </p:nvPr>
        </p:nvSpPr>
        <p:spPr/>
        <p:txBody>
          <a:bodyPr/>
          <a:lstStyle/>
          <a:p>
            <a:fld id="{1A4D14EB-02DE-A54A-86E0-815282A4E7B0}" type="slidenum">
              <a:rPr lang="en-US" smtClean="0"/>
              <a:t>6</a:t>
            </a:fld>
            <a:endParaRPr lang="en-US"/>
          </a:p>
        </p:txBody>
      </p:sp>
    </p:spTree>
    <p:extLst>
      <p:ext uri="{BB962C8B-B14F-4D97-AF65-F5344CB8AC3E}">
        <p14:creationId xmlns:p14="http://schemas.microsoft.com/office/powerpoint/2010/main" val="319758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find a way to overcome</a:t>
            </a:r>
            <a:r>
              <a:rPr lang="en-US" baseline="0" dirty="0" smtClean="0"/>
              <a:t> the above limitations, we borrow from Knowledge Base to help us to understand the semantics of tweets. As an example, we visualize the word “</a:t>
            </a:r>
            <a:r>
              <a:rPr lang="en-US" baseline="0" dirty="0" err="1" smtClean="0"/>
              <a:t>hood”’s</a:t>
            </a:r>
            <a:r>
              <a:rPr lang="en-US" baseline="0" dirty="0" smtClean="0"/>
              <a:t> frequency as the blue line. This blue line is relative smooth. we cannot tell what event have happened related to this word, as this word “hood” is often used as the hat. </a:t>
            </a:r>
            <a:r>
              <a:rPr lang="en-US" altLang="zh-CN" baseline="0" dirty="0" smtClean="0"/>
              <a:t>But refer to Knowledge base, we can know the word “hood” is a part of the phrase “fort hood”, a US military installation in Texas. After enriching the semantics, we can the green line to represent the word “hood” related to military. And the green line encounters a burst on July 28</a:t>
            </a:r>
            <a:r>
              <a:rPr lang="en-US" altLang="zh-CN" baseline="30000" dirty="0" smtClean="0"/>
              <a:t>th</a:t>
            </a:r>
            <a:r>
              <a:rPr lang="en-US" altLang="zh-CN" baseline="0" dirty="0" smtClean="0"/>
              <a:t>, 2011. It’s much easier to detect the event “attack to the Fort hood”, without adjusting the threshold.</a:t>
            </a:r>
            <a:endParaRPr lang="en-US" dirty="0"/>
          </a:p>
        </p:txBody>
      </p:sp>
      <p:sp>
        <p:nvSpPr>
          <p:cNvPr id="4" name="Slide Number Placeholder 3"/>
          <p:cNvSpPr>
            <a:spLocks noGrp="1"/>
          </p:cNvSpPr>
          <p:nvPr>
            <p:ph type="sldNum" sz="quarter" idx="10"/>
          </p:nvPr>
        </p:nvSpPr>
        <p:spPr/>
        <p:txBody>
          <a:bodyPr/>
          <a:lstStyle/>
          <a:p>
            <a:fld id="{1A4D14EB-02DE-A54A-86E0-815282A4E7B0}" type="slidenum">
              <a:rPr lang="en-US" smtClean="0"/>
              <a:t>7</a:t>
            </a:fld>
            <a:endParaRPr lang="en-US"/>
          </a:p>
        </p:txBody>
      </p:sp>
    </p:spTree>
    <p:extLst>
      <p:ext uri="{BB962C8B-B14F-4D97-AF65-F5344CB8AC3E}">
        <p14:creationId xmlns:p14="http://schemas.microsoft.com/office/powerpoint/2010/main" val="19176325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From the</a:t>
            </a:r>
            <a:r>
              <a:rPr lang="en-US" baseline="0" dirty="0" smtClean="0"/>
              <a:t> previous example, we can see that t</a:t>
            </a:r>
            <a:r>
              <a:rPr lang="en-US" dirty="0" smtClean="0"/>
              <a:t>he</a:t>
            </a:r>
            <a:r>
              <a:rPr lang="en-US" baseline="0" dirty="0" smtClean="0"/>
              <a:t> benefit of enriching the semantics and filtering out noises by Knowledge Base for microblogs is attractive. As knowledge base is well organized, constructed elaborately, and full of rich information. These features are a good supplementary for microblog stream. But it’s expensive to retrieve every word of tweets in Knowledge Base.</a:t>
            </a:r>
            <a:endParaRPr lang="en-US" dirty="0"/>
          </a:p>
        </p:txBody>
      </p:sp>
      <p:sp>
        <p:nvSpPr>
          <p:cNvPr id="4" name="Slide Number Placeholder 3"/>
          <p:cNvSpPr>
            <a:spLocks noGrp="1"/>
          </p:cNvSpPr>
          <p:nvPr>
            <p:ph type="sldNum" sz="quarter" idx="10"/>
          </p:nvPr>
        </p:nvSpPr>
        <p:spPr/>
        <p:txBody>
          <a:bodyPr/>
          <a:lstStyle/>
          <a:p>
            <a:fld id="{1A4D14EB-02DE-A54A-86E0-815282A4E7B0}" type="slidenum">
              <a:rPr lang="en-US" smtClean="0"/>
              <a:t>8</a:t>
            </a:fld>
            <a:endParaRPr lang="en-US"/>
          </a:p>
        </p:txBody>
      </p:sp>
    </p:spTree>
    <p:extLst>
      <p:ext uri="{BB962C8B-B14F-4D97-AF65-F5344CB8AC3E}">
        <p14:creationId xmlns:p14="http://schemas.microsoft.com/office/powerpoint/2010/main" val="5480021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Our solution is to</a:t>
            </a:r>
            <a:r>
              <a:rPr lang="en-US" baseline="0" dirty="0" smtClean="0"/>
              <a:t> do the transfer learning at the category-level of Knowledge Base, and propose the novel method trans detector. It transfer Knowledge Base’s category-level information into microblog stream. </a:t>
            </a:r>
            <a:r>
              <a:rPr lang="en-US" altLang="zh-CN" baseline="0" dirty="0" smtClean="0"/>
              <a:t>It</a:t>
            </a:r>
            <a:r>
              <a:rPr lang="zh-CN" altLang="en-US" baseline="0" dirty="0" smtClean="0"/>
              <a:t> </a:t>
            </a:r>
            <a:r>
              <a:rPr lang="en-US" altLang="zh-CN" baseline="0" dirty="0" smtClean="0"/>
              <a:t>can</a:t>
            </a:r>
            <a:r>
              <a:rPr lang="zh-CN" altLang="en-US" baseline="0" dirty="0" smtClean="0"/>
              <a:t> </a:t>
            </a:r>
            <a:r>
              <a:rPr lang="en-US" altLang="zh-CN" baseline="0" dirty="0" smtClean="0"/>
              <a:t>balance</a:t>
            </a:r>
            <a:r>
              <a:rPr lang="zh-CN" altLang="en-US" baseline="0" dirty="0" smtClean="0"/>
              <a:t> </a:t>
            </a:r>
            <a:r>
              <a:rPr lang="en-US" altLang="zh-CN" baseline="0" dirty="0" smtClean="0"/>
              <a:t>the</a:t>
            </a:r>
            <a:r>
              <a:rPr lang="zh-CN" altLang="en-US" baseline="0" dirty="0" smtClean="0"/>
              <a:t> </a:t>
            </a:r>
            <a:r>
              <a:rPr lang="en-US" altLang="zh-CN" baseline="0" dirty="0" smtClean="0"/>
              <a:t>performance</a:t>
            </a:r>
            <a:r>
              <a:rPr lang="zh-CN" altLang="en-US" baseline="0" dirty="0" smtClean="0"/>
              <a:t> </a:t>
            </a:r>
            <a:r>
              <a:rPr lang="en-US" altLang="zh-CN" baseline="0" dirty="0" smtClean="0"/>
              <a:t>and</a:t>
            </a:r>
            <a:r>
              <a:rPr lang="zh-CN" altLang="en-US" baseline="0" dirty="0" smtClean="0"/>
              <a:t> </a:t>
            </a:r>
            <a:r>
              <a:rPr lang="en-US" altLang="zh-CN" baseline="0" dirty="0" smtClean="0"/>
              <a:t>the</a:t>
            </a:r>
            <a:r>
              <a:rPr lang="zh-CN" altLang="en-US" baseline="0" dirty="0" smtClean="0"/>
              <a:t> </a:t>
            </a:r>
            <a:r>
              <a:rPr lang="en-US" altLang="zh-CN" baseline="0" dirty="0" smtClean="0"/>
              <a:t>cost</a:t>
            </a:r>
            <a:r>
              <a:rPr lang="zh-CN" altLang="en-US" baseline="0" dirty="0" smtClean="0"/>
              <a:t> </a:t>
            </a:r>
            <a:r>
              <a:rPr lang="en-US" altLang="zh-CN" baseline="0" dirty="0" smtClean="0"/>
              <a:t>of</a:t>
            </a:r>
            <a:r>
              <a:rPr lang="zh-CN" altLang="en-US" baseline="0" dirty="0" smtClean="0"/>
              <a:t> </a:t>
            </a:r>
            <a:r>
              <a:rPr lang="en-US" altLang="zh-CN" baseline="0" dirty="0" smtClean="0"/>
              <a:t>leveraging</a:t>
            </a:r>
            <a:r>
              <a:rPr lang="zh-CN" altLang="en-US" baseline="0" dirty="0" smtClean="0"/>
              <a:t> </a:t>
            </a:r>
            <a:r>
              <a:rPr lang="en-US" altLang="zh-CN" baseline="0" dirty="0" smtClean="0"/>
              <a:t>knowledge</a:t>
            </a:r>
            <a:r>
              <a:rPr lang="zh-CN" altLang="en-US" baseline="0" dirty="0" smtClean="0"/>
              <a:t> </a:t>
            </a:r>
            <a:r>
              <a:rPr lang="en-US" altLang="zh-CN" baseline="0" dirty="0" smtClean="0"/>
              <a:t>base</a:t>
            </a:r>
            <a:r>
              <a:rPr lang="zh-CN" altLang="en-US" baseline="0" dirty="0" smtClean="0"/>
              <a:t> </a:t>
            </a:r>
            <a:r>
              <a:rPr lang="en-US" altLang="zh-CN" baseline="0" dirty="0" smtClean="0"/>
              <a:t>for</a:t>
            </a:r>
            <a:r>
              <a:rPr lang="zh-CN" altLang="en-US" baseline="0" dirty="0" smtClean="0"/>
              <a:t> </a:t>
            </a:r>
            <a:r>
              <a:rPr lang="en-US" altLang="zh-CN" baseline="0" dirty="0" smtClean="0"/>
              <a:t>event</a:t>
            </a:r>
            <a:r>
              <a:rPr lang="zh-CN" altLang="en-US" baseline="0" dirty="0" smtClean="0"/>
              <a:t> </a:t>
            </a:r>
            <a:r>
              <a:rPr lang="en-US" altLang="zh-CN" baseline="0" dirty="0" smtClean="0"/>
              <a:t>detection.</a:t>
            </a:r>
            <a:r>
              <a:rPr lang="zh-CN" altLang="en-US" baseline="0" dirty="0" smtClean="0"/>
              <a:t> </a:t>
            </a:r>
            <a:r>
              <a:rPr lang="en-US" altLang="zh-CN" baseline="0" dirty="0" smtClean="0"/>
              <a:t>Trans detector is implemented in three phases. The first phase extracts the category-level topic in knowledge base. The second phase transfer the category-level topic into microblog stream and get the category-level word time series. And the last phase is detecting events on </a:t>
            </a:r>
            <a:r>
              <a:rPr lang="en-US" altLang="zh-CN" baseline="0" smtClean="0"/>
              <a:t>the category-level word time series.</a:t>
            </a:r>
            <a:endParaRPr lang="en-US" dirty="0"/>
          </a:p>
        </p:txBody>
      </p:sp>
      <p:sp>
        <p:nvSpPr>
          <p:cNvPr id="4" name="Slide Number Placeholder 3"/>
          <p:cNvSpPr>
            <a:spLocks noGrp="1"/>
          </p:cNvSpPr>
          <p:nvPr>
            <p:ph type="sldNum" sz="quarter" idx="10"/>
          </p:nvPr>
        </p:nvSpPr>
        <p:spPr/>
        <p:txBody>
          <a:bodyPr/>
          <a:lstStyle/>
          <a:p>
            <a:fld id="{1A4D14EB-02DE-A54A-86E0-815282A4E7B0}" type="slidenum">
              <a:rPr lang="en-US" smtClean="0"/>
              <a:t>9</a:t>
            </a:fld>
            <a:endParaRPr lang="en-US"/>
          </a:p>
        </p:txBody>
      </p:sp>
    </p:spTree>
    <p:extLst>
      <p:ext uri="{BB962C8B-B14F-4D97-AF65-F5344CB8AC3E}">
        <p14:creationId xmlns:p14="http://schemas.microsoft.com/office/powerpoint/2010/main" val="6322846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71B11ACB-739F-AB42-A283-B22D24A77047}" type="datetimeFigureOut">
              <a:rPr lang="en-US" smtClean="0"/>
              <a:t>3/26/17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7A5D64-5332-A94B-9C17-E690A68D9226}"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1B11ACB-739F-AB42-A283-B22D24A77047}" type="datetimeFigureOut">
              <a:rPr lang="en-US" smtClean="0"/>
              <a:t>3/26/17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7A5D64-5332-A94B-9C17-E690A68D9226}"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1B11ACB-739F-AB42-A283-B22D24A77047}" type="datetimeFigureOut">
              <a:rPr lang="en-US" smtClean="0"/>
              <a:t>3/26/17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7A5D64-5332-A94B-9C17-E690A68D9226}"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1B11ACB-739F-AB42-A283-B22D24A77047}" type="datetimeFigureOut">
              <a:rPr lang="en-US" smtClean="0"/>
              <a:t>3/26/17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7A5D64-5332-A94B-9C17-E690A68D9226}"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1B11ACB-739F-AB42-A283-B22D24A77047}" type="datetimeFigureOut">
              <a:rPr lang="en-US" smtClean="0"/>
              <a:t>3/26/17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7A5D64-5332-A94B-9C17-E690A68D9226}"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71B11ACB-739F-AB42-A283-B22D24A77047}" type="datetimeFigureOut">
              <a:rPr lang="en-US" smtClean="0"/>
              <a:t>3/26/17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7A5D64-5332-A94B-9C17-E690A68D9226}"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71B11ACB-739F-AB42-A283-B22D24A77047}" type="datetimeFigureOut">
              <a:rPr lang="en-US" smtClean="0"/>
              <a:t>3/26/17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7A5D64-5332-A94B-9C17-E690A68D9226}"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71B11ACB-739F-AB42-A283-B22D24A77047}" type="datetimeFigureOut">
              <a:rPr lang="en-US" smtClean="0"/>
              <a:t>3/26/17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7A5D64-5332-A94B-9C17-E690A68D9226}"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1B11ACB-739F-AB42-A283-B22D24A77047}" type="datetimeFigureOut">
              <a:rPr lang="en-US" smtClean="0"/>
              <a:t>3/26/17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7A5D64-5332-A94B-9C17-E690A68D9226}"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1B11ACB-739F-AB42-A283-B22D24A77047}" type="datetimeFigureOut">
              <a:rPr lang="en-US" smtClean="0"/>
              <a:t>3/26/17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7A5D64-5332-A94B-9C17-E690A68D9226}"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1B11ACB-739F-AB42-A283-B22D24A77047}" type="datetimeFigureOut">
              <a:rPr lang="en-US" smtClean="0"/>
              <a:t>3/26/17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7A5D64-5332-A94B-9C17-E690A68D9226}"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1B11ACB-739F-AB42-A283-B22D24A77047}" type="datetimeFigureOut">
              <a:rPr lang="en-US" smtClean="0"/>
              <a:t>3/26/17</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7A5D64-5332-A94B-9C17-E690A68D9226}" type="slidenum">
              <a:rPr lang="en-US" smtClean="0"/>
              <a:t>‹#›</a:t>
            </a:fld>
            <a:endParaRPr lang="en-US"/>
          </a:p>
        </p:txBody>
      </p:sp>
    </p:spTree>
    <p:extLst>
      <p:ext uri="{BB962C8B-B14F-4D97-AF65-F5344CB8AC3E}">
        <p14:creationId xmlns:p14="http://schemas.microsoft.com/office/powerpoint/2010/main" val="71950103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em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0.em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em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em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em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em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em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em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em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em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em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em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em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em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em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em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3.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4.e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5.em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6.em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7.em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8.em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9.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52" y="-1"/>
            <a:ext cx="9154552" cy="6859609"/>
          </a:xfrm>
          <a:prstGeom prst="rect">
            <a:avLst/>
          </a:prstGeom>
        </p:spPr>
      </p:pic>
    </p:spTree>
    <p:extLst>
      <p:ext uri="{BB962C8B-B14F-4D97-AF65-F5344CB8AC3E}">
        <p14:creationId xmlns:p14="http://schemas.microsoft.com/office/powerpoint/2010/main" val="416756078"/>
      </p:ext>
    </p:extLst>
  </p:cSld>
  <p:clrMapOvr>
    <a:masterClrMapping/>
  </p:clrMapOvr>
  <mc:AlternateContent xmlns:mc="http://schemas.openxmlformats.org/markup-compatibility/2006">
    <mc:Choice xmlns:p14="http://schemas.microsoft.com/office/powerpoint/2010/main" Requires="p14">
      <p:transition spd="slow" p14:dur="2000" advTm="32172"/>
    </mc:Choice>
    <mc:Fallback>
      <p:transition spd="slow" advTm="32172"/>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144" y="-554"/>
            <a:ext cx="9153144" cy="6858554"/>
          </a:xfrm>
        </p:spPr>
      </p:pic>
    </p:spTree>
    <p:extLst>
      <p:ext uri="{BB962C8B-B14F-4D97-AF65-F5344CB8AC3E}">
        <p14:creationId xmlns:p14="http://schemas.microsoft.com/office/powerpoint/2010/main" val="186455663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144" y="0"/>
            <a:ext cx="9153144" cy="6858554"/>
          </a:xfrm>
        </p:spPr>
      </p:pic>
      <p:sp>
        <p:nvSpPr>
          <p:cNvPr id="5" name="AutoShape 6"/>
          <p:cNvSpPr>
            <a:spLocks/>
          </p:cNvSpPr>
          <p:nvPr/>
        </p:nvSpPr>
        <p:spPr bwMode="auto">
          <a:xfrm>
            <a:off x="118864" y="2182647"/>
            <a:ext cx="8535279" cy="495239"/>
          </a:xfrm>
          <a:prstGeom prst="roundRect">
            <a:avLst>
              <a:gd name="adj" fmla="val 13509"/>
            </a:avLst>
          </a:prstGeom>
          <a:solidFill>
            <a:srgbClr val="FF0000">
              <a:alpha val="20000"/>
            </a:srgbClr>
          </a:solidFill>
          <a:ln>
            <a:noFill/>
          </a:ln>
          <a:extLst>
            <a:ext uri="{91240B29-F687-4f45-9708-019B960494DF}">
              <a14:hiddenLine xmlns:a14="http://schemas.microsoft.com/office/drawing/2010/main" xmlns="" w="25400" cap="flat">
                <a:solidFill>
                  <a:srgbClr val="ADADAD"/>
                </a:solidFill>
                <a:miter lim="800000"/>
                <a:headEnd type="none" w="med" len="med"/>
                <a:tailEnd type="none" w="med" len="med"/>
              </a14:hiddenLine>
            </a:ext>
          </a:extLst>
        </p:spPr>
        <p:txBody>
          <a:bodyPr lIns="0" tIns="0" rIns="0" bIns="0"/>
          <a:lstStyle/>
          <a:p>
            <a:endParaRPr lang="zh-CN" altLang="en-US"/>
          </a:p>
        </p:txBody>
      </p:sp>
      <p:sp>
        <p:nvSpPr>
          <p:cNvPr id="6" name="AutoShape 5"/>
          <p:cNvSpPr>
            <a:spLocks/>
          </p:cNvSpPr>
          <p:nvPr/>
        </p:nvSpPr>
        <p:spPr bwMode="auto">
          <a:xfrm>
            <a:off x="118865" y="2677886"/>
            <a:ext cx="5155264" cy="261257"/>
          </a:xfrm>
          <a:prstGeom prst="roundRect">
            <a:avLst>
              <a:gd name="adj" fmla="val 13509"/>
            </a:avLst>
          </a:prstGeom>
          <a:solidFill>
            <a:srgbClr val="0000FF">
              <a:alpha val="20000"/>
            </a:srgbClr>
          </a:solidFill>
          <a:ln>
            <a:noFill/>
          </a:ln>
          <a:extLst>
            <a:ext uri="{91240B29-F687-4f45-9708-019B960494DF}">
              <a14:hiddenLine xmlns:a14="http://schemas.microsoft.com/office/drawing/2010/main" xmlns="" w="25400" cap="flat">
                <a:solidFill>
                  <a:srgbClr val="ADADAD"/>
                </a:solidFill>
                <a:miter lim="800000"/>
                <a:headEnd type="none" w="med" len="med"/>
                <a:tailEnd type="none" w="med" len="med"/>
              </a14:hiddenLine>
            </a:ext>
          </a:extLst>
        </p:spPr>
        <p:txBody>
          <a:bodyPr lIns="0" tIns="0" rIns="0" bIns="0"/>
          <a:lstStyle/>
          <a:p>
            <a:endParaRPr lang="zh-CN" altLang="en-US"/>
          </a:p>
        </p:txBody>
      </p:sp>
    </p:spTree>
    <p:extLst>
      <p:ext uri="{BB962C8B-B14F-4D97-AF65-F5344CB8AC3E}">
        <p14:creationId xmlns:p14="http://schemas.microsoft.com/office/powerpoint/2010/main" val="24818516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554"/>
            <a:ext cx="9153144" cy="6858554"/>
          </a:xfrm>
        </p:spPr>
      </p:pic>
    </p:spTree>
    <p:extLst>
      <p:ext uri="{BB962C8B-B14F-4D97-AF65-F5344CB8AC3E}">
        <p14:creationId xmlns:p14="http://schemas.microsoft.com/office/powerpoint/2010/main" val="200068842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144" y="0"/>
            <a:ext cx="9153144" cy="6858554"/>
          </a:xfrm>
        </p:spPr>
      </p:pic>
    </p:spTree>
    <p:extLst>
      <p:ext uri="{BB962C8B-B14F-4D97-AF65-F5344CB8AC3E}">
        <p14:creationId xmlns:p14="http://schemas.microsoft.com/office/powerpoint/2010/main" val="5325861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9153144" cy="6858554"/>
          </a:xfrm>
        </p:spPr>
      </p:pic>
    </p:spTree>
    <p:extLst>
      <p:ext uri="{BB962C8B-B14F-4D97-AF65-F5344CB8AC3E}">
        <p14:creationId xmlns:p14="http://schemas.microsoft.com/office/powerpoint/2010/main" val="62485017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9153144" cy="6858554"/>
          </a:xfrm>
        </p:spPr>
      </p:pic>
    </p:spTree>
    <p:extLst>
      <p:ext uri="{BB962C8B-B14F-4D97-AF65-F5344CB8AC3E}">
        <p14:creationId xmlns:p14="http://schemas.microsoft.com/office/powerpoint/2010/main" val="185243648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9153144" cy="6858554"/>
          </a:xfrm>
        </p:spPr>
      </p:pic>
    </p:spTree>
    <p:extLst>
      <p:ext uri="{BB962C8B-B14F-4D97-AF65-F5344CB8AC3E}">
        <p14:creationId xmlns:p14="http://schemas.microsoft.com/office/powerpoint/2010/main" val="96957183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144" y="0"/>
            <a:ext cx="9153144" cy="6858554"/>
          </a:xfrm>
        </p:spPr>
      </p:pic>
    </p:spTree>
    <p:extLst>
      <p:ext uri="{BB962C8B-B14F-4D97-AF65-F5344CB8AC3E}">
        <p14:creationId xmlns:p14="http://schemas.microsoft.com/office/powerpoint/2010/main" val="186820354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9153144" cy="6858554"/>
          </a:xfrm>
        </p:spPr>
      </p:pic>
    </p:spTree>
    <p:extLst>
      <p:ext uri="{BB962C8B-B14F-4D97-AF65-F5344CB8AC3E}">
        <p14:creationId xmlns:p14="http://schemas.microsoft.com/office/powerpoint/2010/main" val="194142577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144" y="-554"/>
            <a:ext cx="9153144" cy="6858554"/>
          </a:xfrm>
        </p:spPr>
      </p:pic>
    </p:spTree>
    <p:extLst>
      <p:ext uri="{BB962C8B-B14F-4D97-AF65-F5344CB8AC3E}">
        <p14:creationId xmlns:p14="http://schemas.microsoft.com/office/powerpoint/2010/main" val="62045922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0"/>
            <a:ext cx="9152404" cy="6858000"/>
          </a:xfrm>
        </p:spPr>
      </p:pic>
    </p:spTree>
    <p:extLst>
      <p:ext uri="{BB962C8B-B14F-4D97-AF65-F5344CB8AC3E}">
        <p14:creationId xmlns:p14="http://schemas.microsoft.com/office/powerpoint/2010/main" val="827725204"/>
      </p:ext>
    </p:extLst>
  </p:cSld>
  <p:clrMapOvr>
    <a:masterClrMapping/>
  </p:clrMapOvr>
  <mc:AlternateContent xmlns:mc="http://schemas.openxmlformats.org/markup-compatibility/2006">
    <mc:Choice xmlns:p14="http://schemas.microsoft.com/office/powerpoint/2010/main" Requires="p14">
      <p:transition spd="slow" p14:dur="2000" advTm="28746"/>
    </mc:Choice>
    <mc:Fallback>
      <p:transition spd="slow" advTm="28746"/>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554"/>
            <a:ext cx="9153144" cy="6858554"/>
          </a:xfrm>
        </p:spPr>
      </p:pic>
    </p:spTree>
    <p:extLst>
      <p:ext uri="{BB962C8B-B14F-4D97-AF65-F5344CB8AC3E}">
        <p14:creationId xmlns:p14="http://schemas.microsoft.com/office/powerpoint/2010/main" val="79866254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9153144" cy="6858554"/>
          </a:xfrm>
        </p:spPr>
      </p:pic>
    </p:spTree>
    <p:extLst>
      <p:ext uri="{BB962C8B-B14F-4D97-AF65-F5344CB8AC3E}">
        <p14:creationId xmlns:p14="http://schemas.microsoft.com/office/powerpoint/2010/main" val="145854227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554"/>
            <a:ext cx="9153144" cy="6858554"/>
          </a:xfrm>
        </p:spPr>
      </p:pic>
    </p:spTree>
    <p:extLst>
      <p:ext uri="{BB962C8B-B14F-4D97-AF65-F5344CB8AC3E}">
        <p14:creationId xmlns:p14="http://schemas.microsoft.com/office/powerpoint/2010/main" val="182010407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554"/>
            <a:ext cx="9153144" cy="6858554"/>
          </a:xfrm>
        </p:spPr>
      </p:pic>
    </p:spTree>
    <p:extLst>
      <p:ext uri="{BB962C8B-B14F-4D97-AF65-F5344CB8AC3E}">
        <p14:creationId xmlns:p14="http://schemas.microsoft.com/office/powerpoint/2010/main" val="194576089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554"/>
            <a:ext cx="9153144" cy="6858554"/>
          </a:xfrm>
        </p:spPr>
      </p:pic>
    </p:spTree>
    <p:extLst>
      <p:ext uri="{BB962C8B-B14F-4D97-AF65-F5344CB8AC3E}">
        <p14:creationId xmlns:p14="http://schemas.microsoft.com/office/powerpoint/2010/main" val="118203950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144" y="-554"/>
            <a:ext cx="9153144" cy="6858554"/>
          </a:xfrm>
        </p:spPr>
      </p:pic>
    </p:spTree>
    <p:extLst>
      <p:ext uri="{BB962C8B-B14F-4D97-AF65-F5344CB8AC3E}">
        <p14:creationId xmlns:p14="http://schemas.microsoft.com/office/powerpoint/2010/main" val="155038077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0"/>
            <a:ext cx="9153144" cy="6858554"/>
          </a:xfrm>
        </p:spPr>
      </p:pic>
    </p:spTree>
    <p:extLst>
      <p:ext uri="{BB962C8B-B14F-4D97-AF65-F5344CB8AC3E}">
        <p14:creationId xmlns:p14="http://schemas.microsoft.com/office/powerpoint/2010/main" val="1188067918"/>
      </p:ext>
    </p:extLst>
  </p:cSld>
  <p:clrMapOvr>
    <a:masterClrMapping/>
  </p:clrMapOvr>
  <mc:AlternateContent xmlns:mc="http://schemas.openxmlformats.org/markup-compatibility/2006">
    <mc:Choice xmlns:p14="http://schemas.microsoft.com/office/powerpoint/2010/main" Requires="p14">
      <p:transition spd="slow" p14:dur="2000" advTm="28330"/>
    </mc:Choice>
    <mc:Fallback>
      <p:transition spd="slow" advTm="28330"/>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0"/>
            <a:ext cx="9153144" cy="6858554"/>
          </a:xfrm>
        </p:spPr>
      </p:pic>
    </p:spTree>
    <p:extLst>
      <p:ext uri="{BB962C8B-B14F-4D97-AF65-F5344CB8AC3E}">
        <p14:creationId xmlns:p14="http://schemas.microsoft.com/office/powerpoint/2010/main" val="513363639"/>
      </p:ext>
    </p:extLst>
  </p:cSld>
  <p:clrMapOvr>
    <a:masterClrMapping/>
  </p:clrMapOvr>
  <mc:AlternateContent xmlns:mc="http://schemas.openxmlformats.org/markup-compatibility/2006">
    <mc:Choice xmlns:p14="http://schemas.microsoft.com/office/powerpoint/2010/main" Requires="p14">
      <p:transition spd="slow" p14:dur="2000" advTm="2787"/>
    </mc:Choice>
    <mc:Fallback>
      <p:transition spd="slow" advTm="2787"/>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0"/>
            <a:ext cx="9153144" cy="6858554"/>
          </a:xfrm>
        </p:spPr>
      </p:pic>
    </p:spTree>
    <p:extLst>
      <p:ext uri="{BB962C8B-B14F-4D97-AF65-F5344CB8AC3E}">
        <p14:creationId xmlns:p14="http://schemas.microsoft.com/office/powerpoint/2010/main" val="805793851"/>
      </p:ext>
    </p:extLst>
  </p:cSld>
  <p:clrMapOvr>
    <a:masterClrMapping/>
  </p:clrMapOvr>
  <mc:AlternateContent xmlns:mc="http://schemas.openxmlformats.org/markup-compatibility/2006">
    <mc:Choice xmlns:p14="http://schemas.microsoft.com/office/powerpoint/2010/main" Requires="p14">
      <p:transition spd="slow" p14:dur="2000" advTm="6396"/>
    </mc:Choice>
    <mc:Fallback>
      <p:transition spd="slow" advTm="6396"/>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554"/>
            <a:ext cx="9153144" cy="6858554"/>
          </a:xfrm>
        </p:spPr>
      </p:pic>
    </p:spTree>
    <p:extLst>
      <p:ext uri="{BB962C8B-B14F-4D97-AF65-F5344CB8AC3E}">
        <p14:creationId xmlns:p14="http://schemas.microsoft.com/office/powerpoint/2010/main" val="851230709"/>
      </p:ext>
    </p:extLst>
  </p:cSld>
  <p:clrMapOvr>
    <a:masterClrMapping/>
  </p:clrMapOvr>
  <mc:AlternateContent xmlns:mc="http://schemas.openxmlformats.org/markup-compatibility/2006">
    <mc:Choice xmlns:p14="http://schemas.microsoft.com/office/powerpoint/2010/main" Requires="p14">
      <p:transition spd="slow" p14:dur="2000" advTm="424"/>
    </mc:Choice>
    <mc:Fallback>
      <p:transition spd="slow" advTm="424"/>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144" y="0"/>
            <a:ext cx="9153144" cy="6858554"/>
          </a:xfrm>
        </p:spPr>
      </p:pic>
      <p:cxnSp>
        <p:nvCxnSpPr>
          <p:cNvPr id="5" name="直线连接符 26"/>
          <p:cNvCxnSpPr/>
          <p:nvPr/>
        </p:nvCxnSpPr>
        <p:spPr>
          <a:xfrm flipH="1">
            <a:off x="1796145" y="2416629"/>
            <a:ext cx="81641" cy="2498271"/>
          </a:xfrm>
          <a:prstGeom prst="line">
            <a:avLst/>
          </a:prstGeom>
          <a:ln>
            <a:solidFill>
              <a:srgbClr val="FF0000"/>
            </a:solidFill>
            <a:tailEnd type="triangle" w="lg"/>
          </a:ln>
        </p:spPr>
        <p:style>
          <a:lnRef idx="2">
            <a:schemeClr val="accent1"/>
          </a:lnRef>
          <a:fillRef idx="0">
            <a:schemeClr val="accent1"/>
          </a:fillRef>
          <a:effectRef idx="1">
            <a:schemeClr val="accent1"/>
          </a:effectRef>
          <a:fontRef idx="minor">
            <a:schemeClr val="tx1"/>
          </a:fontRef>
        </p:style>
      </p:cxnSp>
      <p:cxnSp>
        <p:nvCxnSpPr>
          <p:cNvPr id="9" name="直线连接符 26"/>
          <p:cNvCxnSpPr/>
          <p:nvPr/>
        </p:nvCxnSpPr>
        <p:spPr>
          <a:xfrm flipH="1">
            <a:off x="4016829" y="2634343"/>
            <a:ext cx="1273630" cy="2443843"/>
          </a:xfrm>
          <a:prstGeom prst="line">
            <a:avLst/>
          </a:prstGeom>
          <a:ln>
            <a:solidFill>
              <a:srgbClr val="FF0000"/>
            </a:solidFill>
            <a:tailEnd type="triangle" w="lg"/>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47774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144" y="-554"/>
            <a:ext cx="9153144" cy="6858554"/>
          </a:xfrm>
        </p:spPr>
      </p:pic>
    </p:spTree>
    <p:extLst>
      <p:ext uri="{BB962C8B-B14F-4D97-AF65-F5344CB8AC3E}">
        <p14:creationId xmlns:p14="http://schemas.microsoft.com/office/powerpoint/2010/main" val="58732520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144" y="-554"/>
            <a:ext cx="9153144" cy="6858554"/>
          </a:xfrm>
        </p:spPr>
      </p:pic>
    </p:spTree>
    <p:extLst>
      <p:ext uri="{BB962C8B-B14F-4D97-AF65-F5344CB8AC3E}">
        <p14:creationId xmlns:p14="http://schemas.microsoft.com/office/powerpoint/2010/main" val="175078924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229</TotalTime>
  <Words>941</Words>
  <Application>Microsoft Macintosh PowerPoint</Application>
  <PresentationFormat>On-screen Show (4:3)</PresentationFormat>
  <Paragraphs>21</Paragraphs>
  <Slides>25</Slides>
  <Notes>10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25</vt:i4>
      </vt:variant>
    </vt:vector>
  </HeadingPairs>
  <TitlesOfParts>
    <vt:vector size="31" baseType="lpstr">
      <vt:lpstr>Calibri</vt:lpstr>
      <vt:lpstr>Calibri Light</vt:lpstr>
      <vt:lpstr>DengXian</vt:lpstr>
      <vt:lpstr>等线</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15.0028</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55</cp:revision>
  <dcterms:created xsi:type="dcterms:W3CDTF">2017-03-26T04:56:22Z</dcterms:created>
  <dcterms:modified xsi:type="dcterms:W3CDTF">2017-03-26T20:27:43Z</dcterms:modified>
</cp:coreProperties>
</file>